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chivo Black" panose="020B0604020202020204" charset="0"/>
      <p:regular r:id="rId28"/>
    </p:embeddedFont>
    <p:embeddedFont>
      <p:font typeface="DM Sans Bold" panose="020B0604020202020204" charset="0"/>
      <p:regular r:id="rId29"/>
    </p:embeddedFont>
    <p:embeddedFont>
      <p:font typeface="Nunito" pitchFamily="2" charset="0"/>
      <p:regular r:id="rId30"/>
      <p:bold r:id="rId31"/>
      <p:italic r:id="rId32"/>
      <p:boldItalic r:id="rId33"/>
    </p:embeddedFont>
    <p:embeddedFont>
      <p:font typeface="Nunito Bold" charset="0"/>
      <p:regular r:id="rId34"/>
    </p:embeddedFont>
    <p:embeddedFont>
      <p:font typeface="Nunito Bold Bold" panose="020B0604020202020204" charset="0"/>
      <p:regular r:id="rId35"/>
    </p:embeddedFont>
    <p:embeddedFont>
      <p:font typeface="Nunito Heavy" panose="020B0604020202020204" charset="0"/>
      <p:regular r:id="rId36"/>
    </p:embeddedFont>
    <p:embeddedFont>
      <p:font typeface="Nunito Sans Bold" panose="020B0604020202020204" charset="0"/>
      <p:regular r:id="rId37"/>
    </p:embeddedFont>
    <p:embeddedFont>
      <p:font typeface="TT Corals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6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2.sv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svg"/><Relationship Id="rId18" Type="http://schemas.openxmlformats.org/officeDocument/2006/relationships/image" Target="../media/image19.png"/><Relationship Id="rId3" Type="http://schemas.openxmlformats.org/officeDocument/2006/relationships/image" Target="../media/image22.svg"/><Relationship Id="rId21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image" Target="../media/image2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6.svg"/><Relationship Id="rId15" Type="http://schemas.openxmlformats.org/officeDocument/2006/relationships/image" Target="../media/image10.svg"/><Relationship Id="rId10" Type="http://schemas.openxmlformats.org/officeDocument/2006/relationships/image" Target="../media/image17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2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10" Type="http://schemas.openxmlformats.org/officeDocument/2006/relationships/image" Target="../media/image31.sv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4.sv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34662" flipV="1">
            <a:off x="10637397" y="-6260415"/>
            <a:ext cx="11159046" cy="12081644"/>
          </a:xfrm>
          <a:custGeom>
            <a:avLst/>
            <a:gdLst/>
            <a:ahLst/>
            <a:cxnLst/>
            <a:rect l="l" t="t" r="r" b="b"/>
            <a:pathLst>
              <a:path w="11159046" h="12081644">
                <a:moveTo>
                  <a:pt x="0" y="12081645"/>
                </a:moveTo>
                <a:lnTo>
                  <a:pt x="11159046" y="12081645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-2477909">
            <a:off x="-5893489" y="2480644"/>
            <a:ext cx="13865152" cy="15011484"/>
          </a:xfrm>
          <a:custGeom>
            <a:avLst/>
            <a:gdLst/>
            <a:ahLst/>
            <a:cxnLst/>
            <a:rect l="l" t="t" r="r" b="b"/>
            <a:pathLst>
              <a:path w="13865152" h="15011484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2438412" y="3249437"/>
            <a:ext cx="12216182" cy="267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4"/>
              </a:lnSpc>
            </a:pPr>
            <a:r>
              <a:rPr lang="en-US" sz="5699">
                <a:solidFill>
                  <a:srgbClr val="2D799C"/>
                </a:solidFill>
                <a:latin typeface="Nunito Bold Bold"/>
              </a:rPr>
              <a:t>HEART ATTACK RISK ASSESSMENT USING MACHINE LEARNING MODEL</a:t>
            </a:r>
          </a:p>
        </p:txBody>
      </p:sp>
      <p:sp>
        <p:nvSpPr>
          <p:cNvPr id="5" name="Freeform 5"/>
          <p:cNvSpPr/>
          <p:nvPr/>
        </p:nvSpPr>
        <p:spPr>
          <a:xfrm rot="1324296">
            <a:off x="536087" y="3797131"/>
            <a:ext cx="2143032" cy="1971589"/>
          </a:xfrm>
          <a:custGeom>
            <a:avLst/>
            <a:gdLst/>
            <a:ahLst/>
            <a:cxnLst/>
            <a:rect l="l" t="t" r="r" b="b"/>
            <a:pathLst>
              <a:path w="2143032" h="1971589">
                <a:moveTo>
                  <a:pt x="0" y="0"/>
                </a:moveTo>
                <a:lnTo>
                  <a:pt x="2143032" y="0"/>
                </a:lnTo>
                <a:lnTo>
                  <a:pt x="2143032" y="1971589"/>
                </a:lnTo>
                <a:lnTo>
                  <a:pt x="0" y="1971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 rot="69782">
            <a:off x="15977386" y="1270972"/>
            <a:ext cx="1362403" cy="2531492"/>
          </a:xfrm>
          <a:custGeom>
            <a:avLst/>
            <a:gdLst/>
            <a:ahLst/>
            <a:cxnLst/>
            <a:rect l="l" t="t" r="r" b="b"/>
            <a:pathLst>
              <a:path w="1362403" h="2531492">
                <a:moveTo>
                  <a:pt x="0" y="0"/>
                </a:moveTo>
                <a:lnTo>
                  <a:pt x="1362403" y="0"/>
                </a:lnTo>
                <a:lnTo>
                  <a:pt x="1362403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/>
          <p:cNvSpPr/>
          <p:nvPr/>
        </p:nvSpPr>
        <p:spPr>
          <a:xfrm rot="5257292">
            <a:off x="16142981" y="347071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8"/>
                </a:lnTo>
                <a:lnTo>
                  <a:pt x="0" y="2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Freeform 8"/>
          <p:cNvSpPr/>
          <p:nvPr/>
        </p:nvSpPr>
        <p:spPr>
          <a:xfrm>
            <a:off x="13209316" y="397869"/>
            <a:ext cx="1180961" cy="2662002"/>
          </a:xfrm>
          <a:custGeom>
            <a:avLst/>
            <a:gdLst/>
            <a:ahLst/>
            <a:cxnLst/>
            <a:rect l="l" t="t" r="r" b="b"/>
            <a:pathLst>
              <a:path w="1180961" h="2662002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9" name="Freeform 9"/>
          <p:cNvSpPr/>
          <p:nvPr/>
        </p:nvSpPr>
        <p:spPr>
          <a:xfrm rot="2030729">
            <a:off x="5297911" y="7627946"/>
            <a:ext cx="1460273" cy="2294715"/>
          </a:xfrm>
          <a:custGeom>
            <a:avLst/>
            <a:gdLst/>
            <a:ahLst/>
            <a:cxnLst/>
            <a:rect l="l" t="t" r="r" b="b"/>
            <a:pathLst>
              <a:path w="1460273" h="2294715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0" name="Freeform 10"/>
          <p:cNvSpPr/>
          <p:nvPr/>
        </p:nvSpPr>
        <p:spPr>
          <a:xfrm rot="-938460">
            <a:off x="652866" y="5688678"/>
            <a:ext cx="3497479" cy="4049712"/>
          </a:xfrm>
          <a:custGeom>
            <a:avLst/>
            <a:gdLst/>
            <a:ahLst/>
            <a:cxnLst/>
            <a:rect l="l" t="t" r="r" b="b"/>
            <a:pathLst>
              <a:path w="3497479" h="4049712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1" name="Freeform 11"/>
          <p:cNvSpPr/>
          <p:nvPr/>
        </p:nvSpPr>
        <p:spPr>
          <a:xfrm rot="-2208347">
            <a:off x="8086668" y="8109490"/>
            <a:ext cx="495646" cy="1919755"/>
          </a:xfrm>
          <a:custGeom>
            <a:avLst/>
            <a:gdLst/>
            <a:ahLst/>
            <a:cxnLst/>
            <a:rect l="l" t="t" r="r" b="b"/>
            <a:pathLst>
              <a:path w="495646" h="1919755">
                <a:moveTo>
                  <a:pt x="0" y="0"/>
                </a:moveTo>
                <a:lnTo>
                  <a:pt x="495646" y="0"/>
                </a:lnTo>
                <a:lnTo>
                  <a:pt x="495646" y="1919756"/>
                </a:lnTo>
                <a:lnTo>
                  <a:pt x="0" y="19197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2" name="Freeform 12"/>
          <p:cNvSpPr/>
          <p:nvPr/>
        </p:nvSpPr>
        <p:spPr>
          <a:xfrm rot="-6593113">
            <a:off x="11553448" y="228694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9" y="0"/>
                </a:lnTo>
                <a:lnTo>
                  <a:pt x="525989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3" name="TextBox 13"/>
          <p:cNvSpPr txBox="1"/>
          <p:nvPr/>
        </p:nvSpPr>
        <p:spPr>
          <a:xfrm>
            <a:off x="-771027" y="325341"/>
            <a:ext cx="11426973" cy="7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5C3224"/>
                </a:solidFill>
                <a:latin typeface="Nunito Bold"/>
              </a:rPr>
              <a:t>Created by: Steve Ramasamy</a:t>
            </a:r>
          </a:p>
        </p:txBody>
      </p:sp>
      <p:sp>
        <p:nvSpPr>
          <p:cNvPr id="14" name="Freeform 14"/>
          <p:cNvSpPr/>
          <p:nvPr/>
        </p:nvSpPr>
        <p:spPr>
          <a:xfrm rot="-9907623">
            <a:off x="14414719" y="90636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5" y="0"/>
                </a:lnTo>
                <a:lnTo>
                  <a:pt x="1470625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85627">
            <a:off x="8362569" y="-1463946"/>
            <a:ext cx="16333616" cy="13839027"/>
          </a:xfrm>
          <a:custGeom>
            <a:avLst/>
            <a:gdLst/>
            <a:ahLst/>
            <a:cxnLst/>
            <a:rect l="l" t="t" r="r" b="b"/>
            <a:pathLst>
              <a:path w="16333616" h="13839027">
                <a:moveTo>
                  <a:pt x="0" y="0"/>
                </a:moveTo>
                <a:lnTo>
                  <a:pt x="16333617" y="0"/>
                </a:lnTo>
                <a:lnTo>
                  <a:pt x="16333617" y="13839028"/>
                </a:lnTo>
                <a:lnTo>
                  <a:pt x="0" y="1383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3978154" y="1484845"/>
            <a:ext cx="4571658" cy="6687265"/>
          </a:xfrm>
          <a:custGeom>
            <a:avLst/>
            <a:gdLst/>
            <a:ahLst/>
            <a:cxnLst/>
            <a:rect l="l" t="t" r="r" b="b"/>
            <a:pathLst>
              <a:path w="4571658" h="6687265">
                <a:moveTo>
                  <a:pt x="0" y="0"/>
                </a:moveTo>
                <a:lnTo>
                  <a:pt x="4571658" y="0"/>
                </a:lnTo>
                <a:lnTo>
                  <a:pt x="4571658" y="6687265"/>
                </a:lnTo>
                <a:lnTo>
                  <a:pt x="0" y="6687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2416338" y="-28575"/>
            <a:ext cx="9694433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>
                <a:solidFill>
                  <a:srgbClr val="2D799C"/>
                </a:solidFill>
                <a:latin typeface="Nunito Bold Bold"/>
              </a:rPr>
              <a:t>DATA MODELING</a:t>
            </a:r>
          </a:p>
        </p:txBody>
      </p:sp>
      <p:sp>
        <p:nvSpPr>
          <p:cNvPr id="5" name="Freeform 5"/>
          <p:cNvSpPr/>
          <p:nvPr/>
        </p:nvSpPr>
        <p:spPr>
          <a:xfrm rot="-5588600">
            <a:off x="-3770326" y="-3350526"/>
            <a:ext cx="7540651" cy="8164091"/>
          </a:xfrm>
          <a:custGeom>
            <a:avLst/>
            <a:gdLst/>
            <a:ahLst/>
            <a:cxnLst/>
            <a:rect l="l" t="t" r="r" b="b"/>
            <a:pathLst>
              <a:path w="7540651" h="8164091">
                <a:moveTo>
                  <a:pt x="0" y="0"/>
                </a:moveTo>
                <a:lnTo>
                  <a:pt x="7540652" y="0"/>
                </a:lnTo>
                <a:lnTo>
                  <a:pt x="7540652" y="8164091"/>
                </a:lnTo>
                <a:lnTo>
                  <a:pt x="0" y="8164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 rot="-6412279">
            <a:off x="15235726" y="-4682119"/>
            <a:ext cx="7708051" cy="8345331"/>
          </a:xfrm>
          <a:custGeom>
            <a:avLst/>
            <a:gdLst/>
            <a:ahLst/>
            <a:cxnLst/>
            <a:rect l="l" t="t" r="r" b="b"/>
            <a:pathLst>
              <a:path w="7708051" h="8345331">
                <a:moveTo>
                  <a:pt x="0" y="0"/>
                </a:moveTo>
                <a:lnTo>
                  <a:pt x="7708051" y="0"/>
                </a:lnTo>
                <a:lnTo>
                  <a:pt x="7708051" y="8345331"/>
                </a:lnTo>
                <a:lnTo>
                  <a:pt x="0" y="8345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TextBox 7"/>
          <p:cNvSpPr txBox="1"/>
          <p:nvPr/>
        </p:nvSpPr>
        <p:spPr>
          <a:xfrm>
            <a:off x="1461856" y="3419135"/>
            <a:ext cx="9982773" cy="475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6000">
                <a:solidFill>
                  <a:srgbClr val="2D799C"/>
                </a:solidFill>
                <a:latin typeface="Nunito Bold Bold"/>
              </a:rPr>
              <a:t> 1)RANDOM FOREST</a:t>
            </a:r>
          </a:p>
          <a:p>
            <a:pPr>
              <a:lnSpc>
                <a:spcPts val="7500"/>
              </a:lnSpc>
            </a:pPr>
            <a:r>
              <a:rPr lang="en-US" sz="6000">
                <a:solidFill>
                  <a:srgbClr val="2D799C"/>
                </a:solidFill>
                <a:latin typeface="Nunito Bold Bold"/>
              </a:rPr>
              <a:t>2)LOGISTIC REGRESSION</a:t>
            </a:r>
          </a:p>
          <a:p>
            <a:pPr>
              <a:lnSpc>
                <a:spcPts val="7500"/>
              </a:lnSpc>
            </a:pPr>
            <a:r>
              <a:rPr lang="en-US" sz="6000">
                <a:solidFill>
                  <a:srgbClr val="2D799C"/>
                </a:solidFill>
                <a:latin typeface="Nunito Bold Bold"/>
              </a:rPr>
              <a:t>3) DECISION TREE</a:t>
            </a:r>
          </a:p>
          <a:p>
            <a:pPr>
              <a:lnSpc>
                <a:spcPts val="7500"/>
              </a:lnSpc>
            </a:pPr>
            <a:r>
              <a:rPr lang="en-US" sz="6000">
                <a:solidFill>
                  <a:srgbClr val="2D799C"/>
                </a:solidFill>
                <a:latin typeface="Nunito Bold Bold"/>
              </a:rPr>
              <a:t>4) KNN MODEL</a:t>
            </a:r>
          </a:p>
          <a:p>
            <a:pPr>
              <a:lnSpc>
                <a:spcPts val="7500"/>
              </a:lnSpc>
              <a:spcBef>
                <a:spcPct val="0"/>
              </a:spcBef>
            </a:pPr>
            <a:r>
              <a:rPr lang="en-US" sz="6000">
                <a:solidFill>
                  <a:srgbClr val="2D799C"/>
                </a:solidFill>
                <a:latin typeface="Nunito Bold Bold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88435">
            <a:off x="-3796414" y="-3586659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0" y="0"/>
                </a:lnTo>
                <a:lnTo>
                  <a:pt x="17288010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3884809" y="6941023"/>
            <a:ext cx="2082878" cy="984633"/>
          </a:xfrm>
          <a:custGeom>
            <a:avLst/>
            <a:gdLst/>
            <a:ahLst/>
            <a:cxnLst/>
            <a:rect l="l" t="t" r="r" b="b"/>
            <a:pathLst>
              <a:path w="2082878" h="984633">
                <a:moveTo>
                  <a:pt x="0" y="0"/>
                </a:moveTo>
                <a:lnTo>
                  <a:pt x="2082878" y="0"/>
                </a:lnTo>
                <a:lnTo>
                  <a:pt x="2082878" y="984633"/>
                </a:lnTo>
                <a:lnTo>
                  <a:pt x="0" y="98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3175391" y="122634"/>
            <a:ext cx="7709068" cy="90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5800">
                <a:solidFill>
                  <a:srgbClr val="FFDE59"/>
                </a:solidFill>
                <a:latin typeface="Nunito Bold Bold"/>
              </a:rPr>
              <a:t>THE EARLY RESULT</a:t>
            </a:r>
          </a:p>
        </p:txBody>
      </p:sp>
      <p:sp>
        <p:nvSpPr>
          <p:cNvPr id="5" name="Freeform 5"/>
          <p:cNvSpPr/>
          <p:nvPr/>
        </p:nvSpPr>
        <p:spPr>
          <a:xfrm rot="-6342428">
            <a:off x="-4229125" y="-4246969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15640064" y="0"/>
            <a:ext cx="3238472" cy="4737127"/>
          </a:xfrm>
          <a:custGeom>
            <a:avLst/>
            <a:gdLst/>
            <a:ahLst/>
            <a:cxnLst/>
            <a:rect l="l" t="t" r="r" b="b"/>
            <a:pathLst>
              <a:path w="3238472" h="4737127">
                <a:moveTo>
                  <a:pt x="0" y="0"/>
                </a:moveTo>
                <a:lnTo>
                  <a:pt x="3238472" y="0"/>
                </a:lnTo>
                <a:lnTo>
                  <a:pt x="3238472" y="4737127"/>
                </a:lnTo>
                <a:lnTo>
                  <a:pt x="0" y="47371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/>
          <p:cNvSpPr/>
          <p:nvPr/>
        </p:nvSpPr>
        <p:spPr>
          <a:xfrm rot="-6884258">
            <a:off x="13495695" y="6540630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0" y="0"/>
                </a:lnTo>
                <a:lnTo>
                  <a:pt x="7527210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Freeform 8"/>
          <p:cNvSpPr/>
          <p:nvPr/>
        </p:nvSpPr>
        <p:spPr>
          <a:xfrm>
            <a:off x="0" y="2096665"/>
            <a:ext cx="16446646" cy="6639290"/>
          </a:xfrm>
          <a:custGeom>
            <a:avLst/>
            <a:gdLst/>
            <a:ahLst/>
            <a:cxnLst/>
            <a:rect l="l" t="t" r="r" b="b"/>
            <a:pathLst>
              <a:path w="16446646" h="6639290">
                <a:moveTo>
                  <a:pt x="0" y="0"/>
                </a:moveTo>
                <a:lnTo>
                  <a:pt x="16446646" y="0"/>
                </a:lnTo>
                <a:lnTo>
                  <a:pt x="16446646" y="6639290"/>
                </a:lnTo>
                <a:lnTo>
                  <a:pt x="0" y="6639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43" r="-1343"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988" y="2813724"/>
            <a:ext cx="17973012" cy="64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4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 Bold"/>
              </a:rPr>
              <a:t>THE CURRENT SET OF MODELS DID NOT PRODUCE THE ANTICIPATED RESULTS. TO ENHANCE ACCURACY, A BROADER SPECTRUM OF MODELS COULD BE EXPLORED, POTENTIALLY INCLUDING ENSEMBLE METHODS OR MORE COMPLEX ALGORITHMS. </a:t>
            </a:r>
          </a:p>
          <a:p>
            <a:pPr>
              <a:lnSpc>
                <a:spcPts val="5124"/>
              </a:lnSpc>
              <a:spcBef>
                <a:spcPct val="0"/>
              </a:spcBef>
            </a:pPr>
            <a:endParaRPr lang="en-US" sz="4099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5124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 Bold"/>
              </a:rPr>
              <a:t>ADDITIONALLY, A STRATEGY TO ENHANCE ACCURACY MIGHT INVOLVE PARTITIONING THE DATASET INTO SMALLER SECTIONS FOR IN-DEPTH ANALYSIS OR FOCUSING SOLELY ON CRUCIAL FEATURES IDENTIFIED THROUGH FEATURE IMPORTANCE TECHNIQUES. THIS TARGETED APPROACH COULD LEAD TO MORE REFINED AND EFFECTIVE MODELS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52417" y="542925"/>
            <a:ext cx="648202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Nunito Bold Bold"/>
              </a:rPr>
              <a:t>WHAT NEXT?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6741286" cy="7883669"/>
          </a:xfrm>
          <a:custGeom>
            <a:avLst/>
            <a:gdLst/>
            <a:ahLst/>
            <a:cxnLst/>
            <a:rect l="l" t="t" r="r" b="b"/>
            <a:pathLst>
              <a:path w="16741286" h="7883669">
                <a:moveTo>
                  <a:pt x="0" y="0"/>
                </a:moveTo>
                <a:lnTo>
                  <a:pt x="16741286" y="0"/>
                </a:lnTo>
                <a:lnTo>
                  <a:pt x="16741286" y="7883669"/>
                </a:lnTo>
                <a:lnTo>
                  <a:pt x="0" y="7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7" b="-47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7812201" y="374236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7149" flipH="1" flipV="1">
            <a:off x="-7476913" y="-9145504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-5585351">
            <a:off x="-3415423" y="-5153869"/>
            <a:ext cx="8238809" cy="8919970"/>
          </a:xfrm>
          <a:custGeom>
            <a:avLst/>
            <a:gdLst/>
            <a:ahLst/>
            <a:cxnLst/>
            <a:rect l="l" t="t" r="r" b="b"/>
            <a:pathLst>
              <a:path w="8238809" h="8919970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 rot="6590698">
            <a:off x="10415723" y="594449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4778200" y="1142916"/>
            <a:ext cx="11604735" cy="7590242"/>
          </a:xfrm>
          <a:custGeom>
            <a:avLst/>
            <a:gdLst/>
            <a:ahLst/>
            <a:cxnLst/>
            <a:rect l="l" t="t" r="r" b="b"/>
            <a:pathLst>
              <a:path w="11604735" h="7590242">
                <a:moveTo>
                  <a:pt x="0" y="0"/>
                </a:moveTo>
                <a:lnTo>
                  <a:pt x="11604735" y="0"/>
                </a:lnTo>
                <a:lnTo>
                  <a:pt x="11604735" y="7590242"/>
                </a:lnTo>
                <a:lnTo>
                  <a:pt x="0" y="7590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TextBox 7"/>
          <p:cNvSpPr txBox="1"/>
          <p:nvPr/>
        </p:nvSpPr>
        <p:spPr>
          <a:xfrm>
            <a:off x="6213968" y="-28575"/>
            <a:ext cx="9685940" cy="81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200">
                <a:solidFill>
                  <a:srgbClr val="2D799C"/>
                </a:solidFill>
                <a:latin typeface="Nunito Bold Bold"/>
              </a:rPr>
              <a:t>FEATURES IMPORTANT!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55465">
            <a:off x="-7292450" y="2644006"/>
            <a:ext cx="14755088" cy="15974997"/>
          </a:xfrm>
          <a:custGeom>
            <a:avLst/>
            <a:gdLst/>
            <a:ahLst/>
            <a:cxnLst/>
            <a:rect l="l" t="t" r="r" b="b"/>
            <a:pathLst>
              <a:path w="14755088" h="15974997">
                <a:moveTo>
                  <a:pt x="0" y="0"/>
                </a:moveTo>
                <a:lnTo>
                  <a:pt x="14755088" y="0"/>
                </a:lnTo>
                <a:lnTo>
                  <a:pt x="14755088" y="15974997"/>
                </a:lnTo>
                <a:lnTo>
                  <a:pt x="0" y="1597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3792013" y="2134936"/>
            <a:ext cx="5009524" cy="5950838"/>
          </a:xfrm>
          <a:custGeom>
            <a:avLst/>
            <a:gdLst/>
            <a:ahLst/>
            <a:cxnLst/>
            <a:rect l="l" t="t" r="r" b="b"/>
            <a:pathLst>
              <a:path w="5009524" h="5950838">
                <a:moveTo>
                  <a:pt x="0" y="0"/>
                </a:moveTo>
                <a:lnTo>
                  <a:pt x="5009524" y="0"/>
                </a:lnTo>
                <a:lnTo>
                  <a:pt x="5009524" y="5950838"/>
                </a:lnTo>
                <a:lnTo>
                  <a:pt x="0" y="5950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 rot="-2381267">
            <a:off x="9683636" y="-12331613"/>
            <a:ext cx="15574725" cy="16862400"/>
          </a:xfrm>
          <a:custGeom>
            <a:avLst/>
            <a:gdLst/>
            <a:ahLst/>
            <a:cxnLst/>
            <a:rect l="l" t="t" r="r" b="b"/>
            <a:pathLst>
              <a:path w="15574725" h="16862400">
                <a:moveTo>
                  <a:pt x="0" y="0"/>
                </a:moveTo>
                <a:lnTo>
                  <a:pt x="15574726" y="0"/>
                </a:lnTo>
                <a:lnTo>
                  <a:pt x="15574726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-256594" y="962025"/>
            <a:ext cx="3649089" cy="8060236"/>
          </a:xfrm>
          <a:custGeom>
            <a:avLst/>
            <a:gdLst/>
            <a:ahLst/>
            <a:cxnLst/>
            <a:rect l="l" t="t" r="r" b="b"/>
            <a:pathLst>
              <a:path w="3649089" h="8060236">
                <a:moveTo>
                  <a:pt x="0" y="0"/>
                </a:moveTo>
                <a:lnTo>
                  <a:pt x="3649089" y="0"/>
                </a:lnTo>
                <a:lnTo>
                  <a:pt x="3649089" y="8060236"/>
                </a:lnTo>
                <a:lnTo>
                  <a:pt x="0" y="8060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4106073" y="2774713"/>
            <a:ext cx="9529956" cy="6305654"/>
          </a:xfrm>
          <a:custGeom>
            <a:avLst/>
            <a:gdLst/>
            <a:ahLst/>
            <a:cxnLst/>
            <a:rect l="l" t="t" r="r" b="b"/>
            <a:pathLst>
              <a:path w="9529956" h="6305654">
                <a:moveTo>
                  <a:pt x="0" y="0"/>
                </a:moveTo>
                <a:lnTo>
                  <a:pt x="9529956" y="0"/>
                </a:lnTo>
                <a:lnTo>
                  <a:pt x="9529956" y="6305654"/>
                </a:lnTo>
                <a:lnTo>
                  <a:pt x="0" y="6305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TextBox 7"/>
          <p:cNvSpPr txBox="1"/>
          <p:nvPr/>
        </p:nvSpPr>
        <p:spPr>
          <a:xfrm>
            <a:off x="4106073" y="-19050"/>
            <a:ext cx="9685940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>
                <a:solidFill>
                  <a:srgbClr val="2D799C"/>
                </a:solidFill>
                <a:latin typeface="Nunito Bold Bold"/>
              </a:rPr>
              <a:t>WHAT ABOUT BODY MASS INDEX(BMI)?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9346" y="1596390"/>
            <a:ext cx="13158381" cy="105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339">
                <a:solidFill>
                  <a:srgbClr val="2D799C"/>
                </a:solidFill>
                <a:latin typeface="Nunito Bold Bold"/>
              </a:rPr>
              <a:t> A PERSON'S WEIGHT IN KILOGRAMS (OR POUNDS) DIVIDED </a:t>
            </a:r>
          </a:p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339">
                <a:solidFill>
                  <a:srgbClr val="2D799C"/>
                </a:solidFill>
                <a:latin typeface="Nunito Bold Bold"/>
              </a:rPr>
              <a:t>BY THE SQUARE OF HEIGHT IN METERS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39417">
            <a:off x="-4376440" y="4903567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7784412">
            <a:off x="10517651" y="-8747965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0" y="2021748"/>
            <a:ext cx="18194303" cy="6761959"/>
          </a:xfrm>
          <a:custGeom>
            <a:avLst/>
            <a:gdLst/>
            <a:ahLst/>
            <a:cxnLst/>
            <a:rect l="l" t="t" r="r" b="b"/>
            <a:pathLst>
              <a:path w="18194303" h="6761959">
                <a:moveTo>
                  <a:pt x="0" y="0"/>
                </a:moveTo>
                <a:lnTo>
                  <a:pt x="18194303" y="0"/>
                </a:lnTo>
                <a:lnTo>
                  <a:pt x="18194303" y="6761959"/>
                </a:lnTo>
                <a:lnTo>
                  <a:pt x="0" y="6761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83" r="-1183" b="-263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TextBox 5"/>
          <p:cNvSpPr txBox="1"/>
          <p:nvPr/>
        </p:nvSpPr>
        <p:spPr>
          <a:xfrm>
            <a:off x="1649524" y="300038"/>
            <a:ext cx="1457762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500">
                <a:solidFill>
                  <a:srgbClr val="2D799C"/>
                </a:solidFill>
                <a:latin typeface="Nunito Bold"/>
              </a:rPr>
              <a:t>The BMI Situation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5481" y="1653169"/>
            <a:ext cx="16120736" cy="7605131"/>
          </a:xfrm>
          <a:custGeom>
            <a:avLst/>
            <a:gdLst/>
            <a:ahLst/>
            <a:cxnLst/>
            <a:rect l="l" t="t" r="r" b="b"/>
            <a:pathLst>
              <a:path w="16120736" h="7605131">
                <a:moveTo>
                  <a:pt x="0" y="0"/>
                </a:moveTo>
                <a:lnTo>
                  <a:pt x="16120736" y="0"/>
                </a:lnTo>
                <a:lnTo>
                  <a:pt x="16120736" y="7605131"/>
                </a:lnTo>
                <a:lnTo>
                  <a:pt x="0" y="7605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883" y="3789845"/>
            <a:ext cx="17036417" cy="5880166"/>
          </a:xfrm>
          <a:custGeom>
            <a:avLst/>
            <a:gdLst/>
            <a:ahLst/>
            <a:cxnLst/>
            <a:rect l="l" t="t" r="r" b="b"/>
            <a:pathLst>
              <a:path w="17036417" h="5880166">
                <a:moveTo>
                  <a:pt x="0" y="0"/>
                </a:moveTo>
                <a:lnTo>
                  <a:pt x="17036417" y="0"/>
                </a:lnTo>
                <a:lnTo>
                  <a:pt x="17036417" y="5880166"/>
                </a:lnTo>
                <a:lnTo>
                  <a:pt x="0" y="588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86" b="-10018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222883" y="673178"/>
            <a:ext cx="16705579" cy="2657706"/>
          </a:xfrm>
          <a:custGeom>
            <a:avLst/>
            <a:gdLst/>
            <a:ahLst/>
            <a:cxnLst/>
            <a:rect l="l" t="t" r="r" b="b"/>
            <a:pathLst>
              <a:path w="16705579" h="2657706">
                <a:moveTo>
                  <a:pt x="0" y="0"/>
                </a:moveTo>
                <a:lnTo>
                  <a:pt x="16705579" y="0"/>
                </a:lnTo>
                <a:lnTo>
                  <a:pt x="16705579" y="2657706"/>
                </a:lnTo>
                <a:lnTo>
                  <a:pt x="0" y="2657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4" name="Group 4"/>
          <p:cNvGrpSpPr/>
          <p:nvPr/>
        </p:nvGrpSpPr>
        <p:grpSpPr>
          <a:xfrm>
            <a:off x="12148537" y="3619500"/>
            <a:ext cx="5110763" cy="1524000"/>
            <a:chOff x="0" y="0"/>
            <a:chExt cx="6814351" cy="2032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14351" cy="1930400"/>
            </a:xfrm>
            <a:custGeom>
              <a:avLst/>
              <a:gdLst/>
              <a:ahLst/>
              <a:cxnLst/>
              <a:rect l="l" t="t" r="r" b="b"/>
              <a:pathLst>
                <a:path w="6814351" h="1930400">
                  <a:moveTo>
                    <a:pt x="0" y="0"/>
                  </a:moveTo>
                  <a:lnTo>
                    <a:pt x="6814351" y="0"/>
                  </a:lnTo>
                  <a:lnTo>
                    <a:pt x="6814351" y="1930400"/>
                  </a:lnTo>
                  <a:lnTo>
                    <a:pt x="0" y="1930400"/>
                  </a:lnTo>
                  <a:close/>
                </a:path>
              </a:pathLst>
            </a:custGeom>
            <a:solidFill>
              <a:srgbClr val="FDF9B4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814351" cy="2032000"/>
            </a:xfrm>
            <a:custGeom>
              <a:avLst/>
              <a:gdLst/>
              <a:ahLst/>
              <a:cxnLst/>
              <a:rect l="l" t="t" r="r" b="b"/>
              <a:pathLst>
                <a:path w="6814351" h="2032000">
                  <a:moveTo>
                    <a:pt x="0" y="1930400"/>
                  </a:moveTo>
                  <a:lnTo>
                    <a:pt x="6814351" y="1930400"/>
                  </a:lnTo>
                  <a:lnTo>
                    <a:pt x="6687351" y="2032000"/>
                  </a:lnTo>
                  <a:cubicBezTo>
                    <a:pt x="6687351" y="2032000"/>
                    <a:pt x="5696750" y="1955800"/>
                    <a:pt x="5595150" y="1955800"/>
                  </a:cubicBezTo>
                  <a:lnTo>
                    <a:pt x="1219200" y="1955800"/>
                  </a:lnTo>
                  <a:cubicBezTo>
                    <a:pt x="1117600" y="1955800"/>
                    <a:pt x="127000" y="2032000"/>
                    <a:pt x="127000" y="2032000"/>
                  </a:cubicBezTo>
                  <a:lnTo>
                    <a:pt x="0" y="1930400"/>
                  </a:lnTo>
                  <a:lnTo>
                    <a:pt x="0" y="0"/>
                  </a:lnTo>
                  <a:lnTo>
                    <a:pt x="6814351" y="0"/>
                  </a:lnTo>
                  <a:lnTo>
                    <a:pt x="6814351" y="1930400"/>
                  </a:lnTo>
                  <a:lnTo>
                    <a:pt x="12700" y="1930400"/>
                  </a:lnTo>
                  <a:lnTo>
                    <a:pt x="12700" y="1917700"/>
                  </a:lnTo>
                  <a:lnTo>
                    <a:pt x="6801651" y="1917700"/>
                  </a:lnTo>
                  <a:lnTo>
                    <a:pt x="6801651" y="12700"/>
                  </a:lnTo>
                  <a:lnTo>
                    <a:pt x="12700" y="12700"/>
                  </a:lnTo>
                  <a:lnTo>
                    <a:pt x="12700" y="1930400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6814351" cy="1539875"/>
            </a:xfrm>
            <a:prstGeom prst="rect">
              <a:avLst/>
            </a:prstGeom>
          </p:spPr>
          <p:txBody>
            <a:bodyPr lIns="203200" tIns="203200" rIns="203200" bIns="203200" rtlCol="0" anchor="t"/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Nunito Sans Bold"/>
                </a:rPr>
                <a:t>Sectional Important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391927" y="-62181"/>
            <a:ext cx="9513219" cy="58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460">
                <a:solidFill>
                  <a:srgbClr val="000000"/>
                </a:solidFill>
                <a:latin typeface="Nunito Sans Bold"/>
              </a:rPr>
              <a:t>FEATURE IMPORTANT ANALYSIS</a:t>
            </a:r>
          </a:p>
          <a:p>
            <a:pPr algn="ctr">
              <a:lnSpc>
                <a:spcPts val="200"/>
              </a:lnSpc>
              <a:spcBef>
                <a:spcPct val="0"/>
              </a:spcBef>
            </a:pPr>
            <a:endParaRPr lang="en-US" sz="3460">
              <a:solidFill>
                <a:srgbClr val="000000"/>
              </a:solidFill>
              <a:latin typeface="Nunito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08294">
            <a:off x="-6886809" y="2702447"/>
            <a:ext cx="15030108" cy="16272755"/>
          </a:xfrm>
          <a:custGeom>
            <a:avLst/>
            <a:gdLst/>
            <a:ahLst/>
            <a:cxnLst/>
            <a:rect l="l" t="t" r="r" b="b"/>
            <a:pathLst>
              <a:path w="15030108" h="16272755">
                <a:moveTo>
                  <a:pt x="0" y="0"/>
                </a:moveTo>
                <a:lnTo>
                  <a:pt x="15030108" y="0"/>
                </a:lnTo>
                <a:lnTo>
                  <a:pt x="15030108" y="16272755"/>
                </a:lnTo>
                <a:lnTo>
                  <a:pt x="0" y="1627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7698310">
            <a:off x="11574186" y="-5252993"/>
            <a:ext cx="8955179" cy="9695568"/>
          </a:xfrm>
          <a:custGeom>
            <a:avLst/>
            <a:gdLst/>
            <a:ahLst/>
            <a:cxnLst/>
            <a:rect l="l" t="t" r="r" b="b"/>
            <a:pathLst>
              <a:path w="8955179" h="9695568">
                <a:moveTo>
                  <a:pt x="0" y="0"/>
                </a:moveTo>
                <a:lnTo>
                  <a:pt x="8955179" y="0"/>
                </a:lnTo>
                <a:lnTo>
                  <a:pt x="8955179" y="9695567"/>
                </a:lnTo>
                <a:lnTo>
                  <a:pt x="0" y="969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14777080" y="346694"/>
            <a:ext cx="4254293" cy="8068487"/>
          </a:xfrm>
          <a:custGeom>
            <a:avLst/>
            <a:gdLst/>
            <a:ahLst/>
            <a:cxnLst/>
            <a:rect l="l" t="t" r="r" b="b"/>
            <a:pathLst>
              <a:path w="4254293" h="8068487">
                <a:moveTo>
                  <a:pt x="0" y="0"/>
                </a:moveTo>
                <a:lnTo>
                  <a:pt x="4254292" y="0"/>
                </a:lnTo>
                <a:lnTo>
                  <a:pt x="4254292" y="8068486"/>
                </a:lnTo>
                <a:lnTo>
                  <a:pt x="0" y="8068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377049" y="1525126"/>
            <a:ext cx="14777080" cy="8761874"/>
          </a:xfrm>
          <a:custGeom>
            <a:avLst/>
            <a:gdLst/>
            <a:ahLst/>
            <a:cxnLst/>
            <a:rect l="l" t="t" r="r" b="b"/>
            <a:pathLst>
              <a:path w="14777080" h="8761874">
                <a:moveTo>
                  <a:pt x="0" y="0"/>
                </a:moveTo>
                <a:lnTo>
                  <a:pt x="14777079" y="0"/>
                </a:lnTo>
                <a:lnTo>
                  <a:pt x="14777079" y="8761874"/>
                </a:lnTo>
                <a:lnTo>
                  <a:pt x="0" y="8761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4006" y="230588"/>
            <a:ext cx="10280386" cy="792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1" lvl="1" indent="-561336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914D"/>
                </a:solidFill>
                <a:latin typeface="Nunito Bold"/>
              </a:rPr>
              <a:t>The Project</a:t>
            </a:r>
            <a:r>
              <a:rPr lang="en-US" sz="5199">
                <a:solidFill>
                  <a:srgbClr val="FF914D"/>
                </a:solidFill>
                <a:latin typeface="Nunito"/>
              </a:rPr>
              <a:t> Aim</a:t>
            </a:r>
            <a:r>
              <a:rPr lang="en-US" sz="5199">
                <a:solidFill>
                  <a:srgbClr val="FF914D"/>
                </a:solidFill>
                <a:latin typeface="Nunito Bold"/>
              </a:rPr>
              <a:t> 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DE59"/>
                </a:solidFill>
                <a:latin typeface="Nunito Bold"/>
              </a:rPr>
              <a:t>To develop a Heart Attack Risk Assessment system using machine learning techniques. </a:t>
            </a:r>
          </a:p>
          <a:p>
            <a:pPr algn="ctr">
              <a:lnSpc>
                <a:spcPts val="6159"/>
              </a:lnSpc>
            </a:pPr>
            <a:endParaRPr lang="en-US" sz="4399">
              <a:solidFill>
                <a:srgbClr val="FFDE59"/>
              </a:solidFill>
              <a:latin typeface="Nunito Bold"/>
            </a:endParaRPr>
          </a:p>
          <a:p>
            <a:pPr marL="949956" lvl="1" indent="-474978" algn="ctr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DE59"/>
                </a:solidFill>
                <a:latin typeface="Nunito Bold"/>
              </a:rPr>
              <a:t>This system will predict an individual's risk of experiencing a heart attack based on various health parameters and lifestyle factors.</a:t>
            </a:r>
          </a:p>
        </p:txBody>
      </p:sp>
      <p:sp>
        <p:nvSpPr>
          <p:cNvPr id="3" name="Freeform 3"/>
          <p:cNvSpPr/>
          <p:nvPr/>
        </p:nvSpPr>
        <p:spPr>
          <a:xfrm rot="-4816066">
            <a:off x="11420548" y="-1529519"/>
            <a:ext cx="16888561" cy="14309217"/>
          </a:xfrm>
          <a:custGeom>
            <a:avLst/>
            <a:gdLst/>
            <a:ahLst/>
            <a:cxnLst/>
            <a:rect l="l" t="t" r="r" b="b"/>
            <a:pathLst>
              <a:path w="16888561" h="14309217">
                <a:moveTo>
                  <a:pt x="0" y="0"/>
                </a:moveTo>
                <a:lnTo>
                  <a:pt x="16888561" y="0"/>
                </a:lnTo>
                <a:lnTo>
                  <a:pt x="16888561" y="14309217"/>
                </a:lnTo>
                <a:lnTo>
                  <a:pt x="0" y="1430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 rot="1324296">
            <a:off x="15777765" y="7985016"/>
            <a:ext cx="2143032" cy="1971589"/>
          </a:xfrm>
          <a:custGeom>
            <a:avLst/>
            <a:gdLst/>
            <a:ahLst/>
            <a:cxnLst/>
            <a:rect l="l" t="t" r="r" b="b"/>
            <a:pathLst>
              <a:path w="2143032" h="1971589">
                <a:moveTo>
                  <a:pt x="0" y="0"/>
                </a:moveTo>
                <a:lnTo>
                  <a:pt x="2143032" y="0"/>
                </a:lnTo>
                <a:lnTo>
                  <a:pt x="2143032" y="1971590"/>
                </a:lnTo>
                <a:lnTo>
                  <a:pt x="0" y="1971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 rot="5047205">
            <a:off x="12453930" y="5728976"/>
            <a:ext cx="9043410" cy="9791094"/>
          </a:xfrm>
          <a:custGeom>
            <a:avLst/>
            <a:gdLst/>
            <a:ahLst/>
            <a:cxnLst/>
            <a:rect l="l" t="t" r="r" b="b"/>
            <a:pathLst>
              <a:path w="9043410" h="9791094">
                <a:moveTo>
                  <a:pt x="0" y="0"/>
                </a:moveTo>
                <a:lnTo>
                  <a:pt x="9043410" y="0"/>
                </a:lnTo>
                <a:lnTo>
                  <a:pt x="9043410" y="9791094"/>
                </a:lnTo>
                <a:lnTo>
                  <a:pt x="0" y="979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 rot="1410219">
            <a:off x="15723655" y="3406228"/>
            <a:ext cx="1460273" cy="2294715"/>
          </a:xfrm>
          <a:custGeom>
            <a:avLst/>
            <a:gdLst/>
            <a:ahLst/>
            <a:cxnLst/>
            <a:rect l="l" t="t" r="r" b="b"/>
            <a:pathLst>
              <a:path w="1460273" h="2294715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/>
          <p:cNvSpPr/>
          <p:nvPr/>
        </p:nvSpPr>
        <p:spPr>
          <a:xfrm rot="-1881308">
            <a:off x="16205968" y="6115462"/>
            <a:ext cx="495646" cy="1919755"/>
          </a:xfrm>
          <a:custGeom>
            <a:avLst/>
            <a:gdLst/>
            <a:ahLst/>
            <a:cxnLst/>
            <a:rect l="l" t="t" r="r" b="b"/>
            <a:pathLst>
              <a:path w="495646" h="1919755">
                <a:moveTo>
                  <a:pt x="0" y="0"/>
                </a:moveTo>
                <a:lnTo>
                  <a:pt x="495646" y="0"/>
                </a:lnTo>
                <a:lnTo>
                  <a:pt x="495646" y="1919755"/>
                </a:lnTo>
                <a:lnTo>
                  <a:pt x="0" y="1919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Freeform 8"/>
          <p:cNvSpPr/>
          <p:nvPr/>
        </p:nvSpPr>
        <p:spPr>
          <a:xfrm rot="69782">
            <a:off x="14045811" y="1708376"/>
            <a:ext cx="1362403" cy="2531492"/>
          </a:xfrm>
          <a:custGeom>
            <a:avLst/>
            <a:gdLst/>
            <a:ahLst/>
            <a:cxnLst/>
            <a:rect l="l" t="t" r="r" b="b"/>
            <a:pathLst>
              <a:path w="1362403" h="2531492">
                <a:moveTo>
                  <a:pt x="0" y="0"/>
                </a:moveTo>
                <a:lnTo>
                  <a:pt x="1362404" y="0"/>
                </a:lnTo>
                <a:lnTo>
                  <a:pt x="1362404" y="2531493"/>
                </a:lnTo>
                <a:lnTo>
                  <a:pt x="0" y="2531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9" name="Freeform 9"/>
          <p:cNvSpPr/>
          <p:nvPr/>
        </p:nvSpPr>
        <p:spPr>
          <a:xfrm rot="3932114">
            <a:off x="15718479" y="1159083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0" name="Freeform 10"/>
          <p:cNvSpPr/>
          <p:nvPr/>
        </p:nvSpPr>
        <p:spPr>
          <a:xfrm>
            <a:off x="12839300" y="-381924"/>
            <a:ext cx="1180961" cy="2662002"/>
          </a:xfrm>
          <a:custGeom>
            <a:avLst/>
            <a:gdLst/>
            <a:ahLst/>
            <a:cxnLst/>
            <a:rect l="l" t="t" r="r" b="b"/>
            <a:pathLst>
              <a:path w="1180961" h="2662002">
                <a:moveTo>
                  <a:pt x="0" y="0"/>
                </a:moveTo>
                <a:lnTo>
                  <a:pt x="1180960" y="0"/>
                </a:lnTo>
                <a:lnTo>
                  <a:pt x="1180960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1" name="Freeform 11"/>
          <p:cNvSpPr/>
          <p:nvPr/>
        </p:nvSpPr>
        <p:spPr>
          <a:xfrm rot="-3492097">
            <a:off x="16586286" y="-319501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9" y="0"/>
                </a:lnTo>
                <a:lnTo>
                  <a:pt x="525989" y="2277904"/>
                </a:lnTo>
                <a:lnTo>
                  <a:pt x="0" y="22779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2" name="Freeform 12"/>
          <p:cNvSpPr/>
          <p:nvPr/>
        </p:nvSpPr>
        <p:spPr>
          <a:xfrm rot="-7467239">
            <a:off x="13018389" y="133893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3" name="Freeform 13"/>
          <p:cNvSpPr/>
          <p:nvPr/>
        </p:nvSpPr>
        <p:spPr>
          <a:xfrm rot="546365">
            <a:off x="12004961" y="4101835"/>
            <a:ext cx="3497479" cy="4049712"/>
          </a:xfrm>
          <a:custGeom>
            <a:avLst/>
            <a:gdLst/>
            <a:ahLst/>
            <a:cxnLst/>
            <a:rect l="l" t="t" r="r" b="b"/>
            <a:pathLst>
              <a:path w="3497479" h="4049712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7909" y="2148084"/>
            <a:ext cx="17061391" cy="6497846"/>
          </a:xfrm>
          <a:custGeom>
            <a:avLst/>
            <a:gdLst/>
            <a:ahLst/>
            <a:cxnLst/>
            <a:rect l="l" t="t" r="r" b="b"/>
            <a:pathLst>
              <a:path w="17061391" h="6497846">
                <a:moveTo>
                  <a:pt x="0" y="0"/>
                </a:moveTo>
                <a:lnTo>
                  <a:pt x="17061391" y="0"/>
                </a:lnTo>
                <a:lnTo>
                  <a:pt x="17061391" y="6497847"/>
                </a:lnTo>
                <a:lnTo>
                  <a:pt x="0" y="6497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8" b="-1398"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9293" y="488696"/>
            <a:ext cx="14876698" cy="9349340"/>
          </a:xfrm>
          <a:custGeom>
            <a:avLst/>
            <a:gdLst/>
            <a:ahLst/>
            <a:cxnLst/>
            <a:rect l="l" t="t" r="r" b="b"/>
            <a:pathLst>
              <a:path w="14876698" h="9349340">
                <a:moveTo>
                  <a:pt x="0" y="0"/>
                </a:moveTo>
                <a:lnTo>
                  <a:pt x="14876698" y="0"/>
                </a:lnTo>
                <a:lnTo>
                  <a:pt x="14876698" y="9349340"/>
                </a:lnTo>
                <a:lnTo>
                  <a:pt x="0" y="9349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2"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4742" y="570605"/>
            <a:ext cx="17338515" cy="22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Nunito Bold Bold"/>
              </a:rPr>
              <a:t>GRADIENT BOOSTING </a:t>
            </a:r>
          </a:p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Nunito Bold Bold"/>
              </a:rPr>
              <a:t>IS A POWERFUL ENSEMBLE MACHINE LEARNING TECHNIQUE THAT OFTEN PERFORMS WELL IN PREDICTIVE MODELING TASKS.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31" y="4115581"/>
            <a:ext cx="18185169" cy="556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5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unito Bold Bold"/>
              </a:rPr>
              <a:t>FLEXIBILITY AND VERSATILITY:</a:t>
            </a:r>
          </a:p>
          <a:p>
            <a:pPr>
              <a:lnSpc>
                <a:spcPts val="4875"/>
              </a:lnSpc>
              <a:spcBef>
                <a:spcPct val="0"/>
              </a:spcBef>
            </a:pPr>
            <a:endParaRPr lang="en-US" sz="3900">
              <a:solidFill>
                <a:srgbClr val="000000"/>
              </a:solidFill>
              <a:latin typeface="Nunito Bold Bold"/>
            </a:endParaRPr>
          </a:p>
          <a:p>
            <a:pPr>
              <a:lnSpc>
                <a:spcPts val="4875"/>
              </a:lnSpc>
              <a:spcBef>
                <a:spcPct val="0"/>
              </a:spcBef>
            </a:pPr>
            <a:r>
              <a:rPr lang="en-US" sz="3900">
                <a:solidFill>
                  <a:srgbClr val="5E17EB"/>
                </a:solidFill>
                <a:latin typeface="Nunito Bold Bold"/>
              </a:rPr>
              <a:t>HANDLES VARIOUS DATA TYPES:</a:t>
            </a:r>
            <a:r>
              <a:rPr lang="en-US" sz="3900">
                <a:solidFill>
                  <a:srgbClr val="000000"/>
                </a:solidFill>
                <a:latin typeface="Nunito Bold Bold"/>
              </a:rPr>
              <a:t> SUPPORTS DIFFERENT TYPES OF DATA AND CAN HANDLE BOTH NUMERICAL AND CATEGORICAL FEATURES.</a:t>
            </a:r>
          </a:p>
          <a:p>
            <a:pPr>
              <a:lnSpc>
                <a:spcPts val="4875"/>
              </a:lnSpc>
              <a:spcBef>
                <a:spcPct val="0"/>
              </a:spcBef>
            </a:pPr>
            <a:endParaRPr lang="en-US" sz="3900">
              <a:solidFill>
                <a:srgbClr val="000000"/>
              </a:solidFill>
              <a:latin typeface="Nunito Bold Bold"/>
            </a:endParaRPr>
          </a:p>
          <a:p>
            <a:pPr>
              <a:lnSpc>
                <a:spcPts val="4875"/>
              </a:lnSpc>
              <a:spcBef>
                <a:spcPct val="0"/>
              </a:spcBef>
            </a:pPr>
            <a:r>
              <a:rPr lang="en-US" sz="3900">
                <a:solidFill>
                  <a:srgbClr val="5E17EB"/>
                </a:solidFill>
                <a:latin typeface="Nunito Bold Bold"/>
              </a:rPr>
              <a:t>FEATURE IMPORTANCE:</a:t>
            </a:r>
            <a:r>
              <a:rPr lang="en-US" sz="3900">
                <a:solidFill>
                  <a:srgbClr val="000000"/>
                </a:solidFill>
                <a:latin typeface="Nunito Bold Bold"/>
              </a:rPr>
              <a:t> PROVIDES INSIGHTS INTO FEATURE IMPORTANCE, ALLOWING THE IDENTIFICATION OF CRITICAL FACTORS INFLUENCING PREDICTIONS.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6741286" cy="7883669"/>
          </a:xfrm>
          <a:custGeom>
            <a:avLst/>
            <a:gdLst/>
            <a:ahLst/>
            <a:cxnLst/>
            <a:rect l="l" t="t" r="r" b="b"/>
            <a:pathLst>
              <a:path w="16741286" h="7883669">
                <a:moveTo>
                  <a:pt x="0" y="0"/>
                </a:moveTo>
                <a:lnTo>
                  <a:pt x="16741286" y="0"/>
                </a:lnTo>
                <a:lnTo>
                  <a:pt x="16741286" y="7883669"/>
                </a:lnTo>
                <a:lnTo>
                  <a:pt x="0" y="7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7" b="-47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1952940" y="374233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7952" y="4544930"/>
            <a:ext cx="465209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Nunito Bold Bold"/>
              </a:rPr>
              <a:t>STREAMLET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865" y="1028700"/>
            <a:ext cx="16794269" cy="8361576"/>
          </a:xfrm>
          <a:custGeom>
            <a:avLst/>
            <a:gdLst/>
            <a:ahLst/>
            <a:cxnLst/>
            <a:rect l="l" t="t" r="r" b="b"/>
            <a:pathLst>
              <a:path w="16794269" h="8361576">
                <a:moveTo>
                  <a:pt x="0" y="0"/>
                </a:moveTo>
                <a:lnTo>
                  <a:pt x="16794270" y="0"/>
                </a:lnTo>
                <a:lnTo>
                  <a:pt x="16794270" y="8361576"/>
                </a:lnTo>
                <a:lnTo>
                  <a:pt x="0" y="836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39"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TextBox 3"/>
          <p:cNvSpPr txBox="1"/>
          <p:nvPr/>
        </p:nvSpPr>
        <p:spPr>
          <a:xfrm>
            <a:off x="1695077" y="2865794"/>
            <a:ext cx="14897846" cy="167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44"/>
              </a:lnSpc>
              <a:spcBef>
                <a:spcPct val="0"/>
              </a:spcBef>
            </a:pPr>
            <a:r>
              <a:rPr lang="en-US" sz="9817" spc="2267">
                <a:solidFill>
                  <a:srgbClr val="000000"/>
                </a:solidFill>
                <a:latin typeface="TT Corals"/>
              </a:rPr>
              <a:t>THE 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39793" y="4981575"/>
            <a:ext cx="6808413" cy="65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TT Corals"/>
              </a:rPr>
              <a:t>Any 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09" b="-6209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-2608294">
            <a:off x="-6886809" y="2702447"/>
            <a:ext cx="15030108" cy="16272755"/>
          </a:xfrm>
          <a:custGeom>
            <a:avLst/>
            <a:gdLst/>
            <a:ahLst/>
            <a:cxnLst/>
            <a:rect l="l" t="t" r="r" b="b"/>
            <a:pathLst>
              <a:path w="15030108" h="16272755">
                <a:moveTo>
                  <a:pt x="0" y="0"/>
                </a:moveTo>
                <a:lnTo>
                  <a:pt x="15030108" y="0"/>
                </a:lnTo>
                <a:lnTo>
                  <a:pt x="15030108" y="16272755"/>
                </a:lnTo>
                <a:lnTo>
                  <a:pt x="0" y="16272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 rot="7698310">
            <a:off x="11574186" y="-5252993"/>
            <a:ext cx="8955179" cy="9695568"/>
          </a:xfrm>
          <a:custGeom>
            <a:avLst/>
            <a:gdLst/>
            <a:ahLst/>
            <a:cxnLst/>
            <a:rect l="l" t="t" r="r" b="b"/>
            <a:pathLst>
              <a:path w="8955179" h="9695568">
                <a:moveTo>
                  <a:pt x="0" y="0"/>
                </a:moveTo>
                <a:lnTo>
                  <a:pt x="8955179" y="0"/>
                </a:lnTo>
                <a:lnTo>
                  <a:pt x="8955179" y="9695567"/>
                </a:lnTo>
                <a:lnTo>
                  <a:pt x="0" y="9695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14069635" y="2702731"/>
            <a:ext cx="4961738" cy="9410192"/>
          </a:xfrm>
          <a:custGeom>
            <a:avLst/>
            <a:gdLst/>
            <a:ahLst/>
            <a:cxnLst/>
            <a:rect l="l" t="t" r="r" b="b"/>
            <a:pathLst>
              <a:path w="4961738" h="9410192">
                <a:moveTo>
                  <a:pt x="0" y="0"/>
                </a:moveTo>
                <a:lnTo>
                  <a:pt x="4961737" y="0"/>
                </a:lnTo>
                <a:lnTo>
                  <a:pt x="4961737" y="9410192"/>
                </a:lnTo>
                <a:lnTo>
                  <a:pt x="0" y="9410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TextBox 6"/>
          <p:cNvSpPr txBox="1"/>
          <p:nvPr/>
        </p:nvSpPr>
        <p:spPr>
          <a:xfrm>
            <a:off x="3717620" y="1323844"/>
            <a:ext cx="10352014" cy="196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>
                <a:solidFill>
                  <a:srgbClr val="C1FF72"/>
                </a:solidFill>
                <a:latin typeface="Nunito Bold Bold"/>
              </a:rPr>
              <a:t>WHAT IS HEART ATTACK?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1463" y="3790027"/>
            <a:ext cx="11412889" cy="338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en-US" sz="5340">
                <a:solidFill>
                  <a:srgbClr val="FFDE59"/>
                </a:solidFill>
                <a:latin typeface="Nunito Bold"/>
              </a:rPr>
              <a:t> A HEART ATTACK USUALLY OCCURS WHEN A BLOOD CLOT BLOCKS BLOOD FLOW TO THE HEART.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62541" y="0"/>
            <a:ext cx="1969439" cy="1860037"/>
          </a:xfrm>
          <a:prstGeom prst="rect">
            <a:avLst/>
          </a:prstGeom>
          <a:solidFill>
            <a:srgbClr val="D1C3BF"/>
          </a:solidFill>
        </p:spPr>
        <p:txBody>
          <a:bodyPr/>
          <a:lstStyle/>
          <a:p>
            <a:endParaRPr lang="en-AU"/>
          </a:p>
        </p:txBody>
      </p:sp>
      <p:sp>
        <p:nvSpPr>
          <p:cNvPr id="3" name="AutoShape 3"/>
          <p:cNvSpPr/>
          <p:nvPr/>
        </p:nvSpPr>
        <p:spPr>
          <a:xfrm>
            <a:off x="16318561" y="8426963"/>
            <a:ext cx="1969439" cy="1860037"/>
          </a:xfrm>
          <a:prstGeom prst="rect">
            <a:avLst/>
          </a:prstGeom>
          <a:solidFill>
            <a:srgbClr val="D1C3BF"/>
          </a:solid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12439792" y="2232512"/>
            <a:ext cx="5508370" cy="5821976"/>
          </a:xfrm>
          <a:custGeom>
            <a:avLst/>
            <a:gdLst/>
            <a:ahLst/>
            <a:cxnLst/>
            <a:rect l="l" t="t" r="r" b="b"/>
            <a:pathLst>
              <a:path w="5508370" h="5821976">
                <a:moveTo>
                  <a:pt x="0" y="0"/>
                </a:moveTo>
                <a:lnTo>
                  <a:pt x="5508369" y="0"/>
                </a:lnTo>
                <a:lnTo>
                  <a:pt x="5508369" y="5821976"/>
                </a:lnTo>
                <a:lnTo>
                  <a:pt x="0" y="5821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696" r="-11908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TextBox 5"/>
          <p:cNvSpPr txBox="1"/>
          <p:nvPr/>
        </p:nvSpPr>
        <p:spPr>
          <a:xfrm>
            <a:off x="-601937" y="-91494"/>
            <a:ext cx="16213983" cy="160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4"/>
              </a:lnSpc>
            </a:pPr>
            <a:r>
              <a:rPr lang="en-US" sz="4638">
                <a:solidFill>
                  <a:srgbClr val="000000"/>
                </a:solidFill>
                <a:latin typeface="Nunito Heavy"/>
              </a:rPr>
              <a:t>PRIMARY FACTORS CONTRIBUTING TO A HIGHER RISK OF HEART ATTACK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476446"/>
            <a:ext cx="12439792" cy="884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4"/>
              </a:lnSpc>
            </a:pPr>
            <a:endParaRPr/>
          </a:p>
          <a:p>
            <a:pPr marL="485533" lvl="1" indent="-242767">
              <a:lnSpc>
                <a:spcPts val="3148"/>
              </a:lnSpc>
              <a:spcBef>
                <a:spcPct val="0"/>
              </a:spcBef>
              <a:buFont typeface="Arial"/>
              <a:buChar char="•"/>
            </a:pPr>
            <a:r>
              <a:rPr lang="en-US" sz="2248">
                <a:solidFill>
                  <a:srgbClr val="EA3D3D"/>
                </a:solidFill>
                <a:latin typeface="Archivo Black"/>
              </a:rPr>
              <a:t>High BlooD PRESSURE (HYPERTENSION):</a:t>
            </a:r>
            <a:r>
              <a:rPr lang="en-US" sz="2248">
                <a:solidFill>
                  <a:srgbClr val="000000"/>
                </a:solidFill>
                <a:latin typeface="Archivo Black"/>
              </a:rPr>
              <a:t> ELEVATED BLOOD PRESSURE STRAINS THE HEART AND ARTERIES, INCREASING THE RISK OF HEART DISEASE AND HEART ATTACKS.</a:t>
            </a:r>
          </a:p>
          <a:p>
            <a:pPr marL="485533" lvl="1" indent="-242767">
              <a:lnSpc>
                <a:spcPts val="3148"/>
              </a:lnSpc>
              <a:spcBef>
                <a:spcPct val="0"/>
              </a:spcBef>
              <a:buFont typeface="Arial"/>
              <a:buChar char="•"/>
            </a:pPr>
            <a:r>
              <a:rPr lang="en-US" sz="2248">
                <a:solidFill>
                  <a:srgbClr val="EA3D3D"/>
                </a:solidFill>
                <a:latin typeface="Archivo Black"/>
              </a:rPr>
              <a:t>HIGH CHOLESTEROL (HYPERCHOLESTEROLEMIA):</a:t>
            </a:r>
            <a:r>
              <a:rPr lang="en-US" sz="2248">
                <a:solidFill>
                  <a:srgbClr val="000000"/>
                </a:solidFill>
                <a:latin typeface="Archivo Black Heavy"/>
              </a:rPr>
              <a:t> ELEVATED LEVELS OF LDL ("BAD") CHOLESTEROL CAN LEAD TO THE ACCUMULATION OF PLAQUE IN THE ARTERIES, RESTRICTING BLOOD FLOW AND RAISING THE RISK OF A HEART</a:t>
            </a:r>
          </a:p>
          <a:p>
            <a:pPr marL="485533" lvl="1" indent="-242767">
              <a:lnSpc>
                <a:spcPts val="3148"/>
              </a:lnSpc>
              <a:spcBef>
                <a:spcPct val="0"/>
              </a:spcBef>
              <a:buFont typeface="Arial"/>
              <a:buChar char="•"/>
            </a:pPr>
            <a:r>
              <a:rPr lang="en-US" sz="2248">
                <a:solidFill>
                  <a:srgbClr val="EA3D3D"/>
                </a:solidFill>
                <a:latin typeface="Archivo Black Heavy"/>
              </a:rPr>
              <a:t>S</a:t>
            </a:r>
            <a:r>
              <a:rPr lang="en-US" sz="2248">
                <a:solidFill>
                  <a:srgbClr val="EA3D3D"/>
                </a:solidFill>
                <a:latin typeface="Archivo Black"/>
              </a:rPr>
              <a:t>MOKING AND TOBACCO USE:</a:t>
            </a:r>
            <a:r>
              <a:rPr lang="en-US" sz="2248">
                <a:solidFill>
                  <a:srgbClr val="000000"/>
                </a:solidFill>
                <a:latin typeface="Archivo Black"/>
              </a:rPr>
              <a:t> </a:t>
            </a:r>
            <a:r>
              <a:rPr lang="en-US" sz="2248">
                <a:solidFill>
                  <a:srgbClr val="000000"/>
                </a:solidFill>
                <a:latin typeface="Archivo Black Heavy"/>
              </a:rPr>
              <a:t>SMOKING DAMAGES BLOOD VESSELS, RAISES BLOOD PRESSURE, AND PROMOTES THE BUILDUP OF FATTY SUBSTANCES IN THE ARTERIES, SIGNIFICANTLY INCREASING THE LIKELIHOOD OF A HEART ATTACK.</a:t>
            </a:r>
          </a:p>
          <a:p>
            <a:pPr marL="485533" lvl="1" indent="-242767">
              <a:lnSpc>
                <a:spcPts val="3148"/>
              </a:lnSpc>
              <a:spcBef>
                <a:spcPct val="0"/>
              </a:spcBef>
              <a:buFont typeface="Arial"/>
              <a:buChar char="•"/>
            </a:pPr>
            <a:r>
              <a:rPr lang="en-US" sz="2248">
                <a:solidFill>
                  <a:srgbClr val="EA3D3D"/>
                </a:solidFill>
                <a:latin typeface="Archivo Black"/>
              </a:rPr>
              <a:t>DIABETES MELLITUS:</a:t>
            </a:r>
            <a:r>
              <a:rPr lang="en-US" sz="2248">
                <a:solidFill>
                  <a:srgbClr val="000000"/>
                </a:solidFill>
                <a:latin typeface="Archivo Black"/>
              </a:rPr>
              <a:t> </a:t>
            </a:r>
            <a:r>
              <a:rPr lang="en-US" sz="2248">
                <a:solidFill>
                  <a:srgbClr val="000000"/>
                </a:solidFill>
                <a:latin typeface="Archivo Black Heavy"/>
              </a:rPr>
              <a:t>DIABETES CAN DAMAGE BLOOD VESSELS AND NERVES, CONTRIBUTING TO HEART DISEASE AND RAISING THE RISK OF HEART ATTACKS DUE TO ASSOCIATED COMPLICATIONS.</a:t>
            </a:r>
          </a:p>
          <a:p>
            <a:pPr marL="485533" lvl="1" indent="-242767">
              <a:lnSpc>
                <a:spcPts val="3148"/>
              </a:lnSpc>
              <a:spcBef>
                <a:spcPct val="0"/>
              </a:spcBef>
              <a:buFont typeface="Arial"/>
              <a:buChar char="•"/>
            </a:pPr>
            <a:r>
              <a:rPr lang="en-US" sz="2248">
                <a:solidFill>
                  <a:srgbClr val="EA3D3D"/>
                </a:solidFill>
                <a:latin typeface="Archivo Black"/>
              </a:rPr>
              <a:t>UNHEALTHY LIFESTYLE </a:t>
            </a:r>
            <a:r>
              <a:rPr lang="en-US" sz="2248">
                <a:solidFill>
                  <a:srgbClr val="EA3D3D"/>
                </a:solidFill>
                <a:latin typeface="Archivo Black Heavy"/>
              </a:rPr>
              <a:t>(POOR DIET AND PHYSICAL INACTIVITY):</a:t>
            </a:r>
            <a:r>
              <a:rPr lang="en-US" sz="2248">
                <a:solidFill>
                  <a:srgbClr val="000000"/>
                </a:solidFill>
                <a:latin typeface="Archivo Black Heavy"/>
              </a:rPr>
              <a:t> POOR DIETARY HABITS HIGH IN UNHEALTHY FATS, SALT, AND SUGAR, ALONG WITH A LACK OF PHYSICAL ACTIVITY, CONTRIBUTE TO OBESITY AND HIGHER RISKS OF HEART DISEASE AND HEART ATTACKS.</a:t>
            </a:r>
          </a:p>
          <a:p>
            <a:pPr marL="0" lvl="0" indent="0">
              <a:lnSpc>
                <a:spcPts val="2874"/>
              </a:lnSpc>
              <a:spcBef>
                <a:spcPct val="0"/>
              </a:spcBef>
            </a:pPr>
            <a:endParaRPr lang="en-US" sz="2248">
              <a:solidFill>
                <a:srgbClr val="000000"/>
              </a:solidFill>
              <a:latin typeface="Archivo Black Heavy"/>
            </a:endParaRPr>
          </a:p>
          <a:p>
            <a:pPr marL="0" lvl="0" indent="0">
              <a:lnSpc>
                <a:spcPts val="2874"/>
              </a:lnSpc>
              <a:spcBef>
                <a:spcPct val="0"/>
              </a:spcBef>
            </a:pPr>
            <a:endParaRPr lang="en-US" sz="2248">
              <a:solidFill>
                <a:srgbClr val="000000"/>
              </a:solidFill>
              <a:latin typeface="Archivo Black Heavy"/>
            </a:endParaRPr>
          </a:p>
          <a:p>
            <a:pPr marL="0" lvl="0" indent="0">
              <a:lnSpc>
                <a:spcPts val="2874"/>
              </a:lnSpc>
              <a:spcBef>
                <a:spcPct val="0"/>
              </a:spcBef>
            </a:pPr>
            <a:endParaRPr lang="en-US" sz="2248">
              <a:solidFill>
                <a:srgbClr val="000000"/>
              </a:solidFill>
              <a:latin typeface="Archivo Black Heavy"/>
            </a:endParaRPr>
          </a:p>
          <a:p>
            <a:pPr marL="0" lvl="0" indent="0">
              <a:lnSpc>
                <a:spcPts val="2874"/>
              </a:lnSpc>
              <a:spcBef>
                <a:spcPct val="0"/>
              </a:spcBef>
            </a:pPr>
            <a:endParaRPr lang="en-US" sz="2248">
              <a:solidFill>
                <a:srgbClr val="000000"/>
              </a:solidFill>
              <a:latin typeface="Archivo Black Heav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12735">
            <a:off x="8331452" y="-10675299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8100000">
            <a:off x="-3762117" y="5970932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16497323" y="613436"/>
            <a:ext cx="2444592" cy="7113891"/>
          </a:xfrm>
          <a:custGeom>
            <a:avLst/>
            <a:gdLst/>
            <a:ahLst/>
            <a:cxnLst/>
            <a:rect l="l" t="t" r="r" b="b"/>
            <a:pathLst>
              <a:path w="2444592" h="7113891">
                <a:moveTo>
                  <a:pt x="0" y="0"/>
                </a:moveTo>
                <a:lnTo>
                  <a:pt x="2444592" y="0"/>
                </a:lnTo>
                <a:lnTo>
                  <a:pt x="2444592" y="7113891"/>
                </a:lnTo>
                <a:lnTo>
                  <a:pt x="0" y="7113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0" y="1028700"/>
            <a:ext cx="16741286" cy="7883669"/>
          </a:xfrm>
          <a:custGeom>
            <a:avLst/>
            <a:gdLst/>
            <a:ahLst/>
            <a:cxnLst/>
            <a:rect l="l" t="t" r="r" b="b"/>
            <a:pathLst>
              <a:path w="16741286" h="7883669">
                <a:moveTo>
                  <a:pt x="0" y="0"/>
                </a:moveTo>
                <a:lnTo>
                  <a:pt x="16741286" y="0"/>
                </a:lnTo>
                <a:lnTo>
                  <a:pt x="16741286" y="7883669"/>
                </a:lnTo>
                <a:lnTo>
                  <a:pt x="0" y="7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77" b="-47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-313618" y="361252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39417">
            <a:off x="-4376440" y="4903567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7784412">
            <a:off x="10517651" y="-8747965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-95182" y="5143500"/>
            <a:ext cx="3362290" cy="3758657"/>
          </a:xfrm>
          <a:custGeom>
            <a:avLst/>
            <a:gdLst/>
            <a:ahLst/>
            <a:cxnLst/>
            <a:rect l="l" t="t" r="r" b="b"/>
            <a:pathLst>
              <a:path w="3362290" h="3758657">
                <a:moveTo>
                  <a:pt x="0" y="0"/>
                </a:moveTo>
                <a:lnTo>
                  <a:pt x="3362289" y="0"/>
                </a:lnTo>
                <a:lnTo>
                  <a:pt x="3362289" y="3758657"/>
                </a:lnTo>
                <a:lnTo>
                  <a:pt x="0" y="3758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16271924" y="5895235"/>
            <a:ext cx="2016076" cy="3810453"/>
          </a:xfrm>
          <a:custGeom>
            <a:avLst/>
            <a:gdLst/>
            <a:ahLst/>
            <a:cxnLst/>
            <a:rect l="l" t="t" r="r" b="b"/>
            <a:pathLst>
              <a:path w="2016076" h="3810453">
                <a:moveTo>
                  <a:pt x="0" y="0"/>
                </a:moveTo>
                <a:lnTo>
                  <a:pt x="2016076" y="0"/>
                </a:lnTo>
                <a:lnTo>
                  <a:pt x="2016076" y="3810453"/>
                </a:lnTo>
                <a:lnTo>
                  <a:pt x="0" y="381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3267107" y="1307643"/>
            <a:ext cx="12394938" cy="4846828"/>
          </a:xfrm>
          <a:custGeom>
            <a:avLst/>
            <a:gdLst/>
            <a:ahLst/>
            <a:cxnLst/>
            <a:rect l="l" t="t" r="r" b="b"/>
            <a:pathLst>
              <a:path w="12394938" h="4846828">
                <a:moveTo>
                  <a:pt x="0" y="0"/>
                </a:moveTo>
                <a:lnTo>
                  <a:pt x="12394939" y="0"/>
                </a:lnTo>
                <a:lnTo>
                  <a:pt x="12394939" y="4846828"/>
                </a:lnTo>
                <a:lnTo>
                  <a:pt x="0" y="48468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68" t="-10561" r="-1268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/>
          <p:cNvSpPr/>
          <p:nvPr/>
        </p:nvSpPr>
        <p:spPr>
          <a:xfrm>
            <a:off x="3267107" y="6538791"/>
            <a:ext cx="12394938" cy="1559628"/>
          </a:xfrm>
          <a:custGeom>
            <a:avLst/>
            <a:gdLst/>
            <a:ahLst/>
            <a:cxnLst/>
            <a:rect l="l" t="t" r="r" b="b"/>
            <a:pathLst>
              <a:path w="12394938" h="1559628">
                <a:moveTo>
                  <a:pt x="0" y="0"/>
                </a:moveTo>
                <a:lnTo>
                  <a:pt x="12394939" y="0"/>
                </a:lnTo>
                <a:lnTo>
                  <a:pt x="12394939" y="1559628"/>
                </a:lnTo>
                <a:lnTo>
                  <a:pt x="0" y="1559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TextBox 8"/>
          <p:cNvSpPr txBox="1"/>
          <p:nvPr/>
        </p:nvSpPr>
        <p:spPr>
          <a:xfrm>
            <a:off x="1855187" y="-28575"/>
            <a:ext cx="1457762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500">
                <a:solidFill>
                  <a:srgbClr val="2D799C"/>
                </a:solidFill>
                <a:latin typeface="Nunito Bold"/>
              </a:rPr>
              <a:t>Data Information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77382">
            <a:off x="-5004519" y="3130542"/>
            <a:ext cx="11064688" cy="11979485"/>
          </a:xfrm>
          <a:custGeom>
            <a:avLst/>
            <a:gdLst/>
            <a:ahLst/>
            <a:cxnLst/>
            <a:rect l="l" t="t" r="r" b="b"/>
            <a:pathLst>
              <a:path w="11064688" h="11979485">
                <a:moveTo>
                  <a:pt x="0" y="0"/>
                </a:moveTo>
                <a:lnTo>
                  <a:pt x="11064688" y="0"/>
                </a:lnTo>
                <a:lnTo>
                  <a:pt x="11064688" y="11979486"/>
                </a:lnTo>
                <a:lnTo>
                  <a:pt x="0" y="1197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527825" y="0"/>
            <a:ext cx="7558664" cy="10964506"/>
          </a:xfrm>
          <a:custGeom>
            <a:avLst/>
            <a:gdLst/>
            <a:ahLst/>
            <a:cxnLst/>
            <a:rect l="l" t="t" r="r" b="b"/>
            <a:pathLst>
              <a:path w="7558664" h="10964506">
                <a:moveTo>
                  <a:pt x="0" y="0"/>
                </a:moveTo>
                <a:lnTo>
                  <a:pt x="7558664" y="0"/>
                </a:lnTo>
                <a:lnTo>
                  <a:pt x="7558664" y="10964506"/>
                </a:lnTo>
                <a:lnTo>
                  <a:pt x="0" y="10964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6" r="-3299" b="-1643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8922286" y="603171"/>
            <a:ext cx="9365714" cy="9683829"/>
          </a:xfrm>
          <a:custGeom>
            <a:avLst/>
            <a:gdLst/>
            <a:ahLst/>
            <a:cxnLst/>
            <a:rect l="l" t="t" r="r" b="b"/>
            <a:pathLst>
              <a:path w="9365714" h="9683829">
                <a:moveTo>
                  <a:pt x="0" y="0"/>
                </a:moveTo>
                <a:lnTo>
                  <a:pt x="9365714" y="0"/>
                </a:lnTo>
                <a:lnTo>
                  <a:pt x="9365714" y="9683829"/>
                </a:lnTo>
                <a:lnTo>
                  <a:pt x="0" y="9683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9" r="-738" b="-1046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TextBox 6"/>
          <p:cNvSpPr txBox="1"/>
          <p:nvPr/>
        </p:nvSpPr>
        <p:spPr>
          <a:xfrm>
            <a:off x="7341021" y="-19050"/>
            <a:ext cx="10946979" cy="6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>
                <a:solidFill>
                  <a:srgbClr val="2D799C"/>
                </a:solidFill>
                <a:latin typeface="Nunito Bold Bold"/>
              </a:rPr>
              <a:t>DATA INFOMATION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481" y="2046306"/>
            <a:ext cx="15586021" cy="8240694"/>
          </a:xfrm>
          <a:custGeom>
            <a:avLst/>
            <a:gdLst/>
            <a:ahLst/>
            <a:cxnLst/>
            <a:rect l="l" t="t" r="r" b="b"/>
            <a:pathLst>
              <a:path w="15586021" h="8240694">
                <a:moveTo>
                  <a:pt x="0" y="0"/>
                </a:moveTo>
                <a:lnTo>
                  <a:pt x="15586021" y="0"/>
                </a:lnTo>
                <a:lnTo>
                  <a:pt x="15586021" y="8240694"/>
                </a:lnTo>
                <a:lnTo>
                  <a:pt x="0" y="8240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6741286" cy="7883669"/>
          </a:xfrm>
          <a:custGeom>
            <a:avLst/>
            <a:gdLst/>
            <a:ahLst/>
            <a:cxnLst/>
            <a:rect l="l" t="t" r="r" b="b"/>
            <a:pathLst>
              <a:path w="16741286" h="7883669">
                <a:moveTo>
                  <a:pt x="0" y="0"/>
                </a:moveTo>
                <a:lnTo>
                  <a:pt x="16741286" y="0"/>
                </a:lnTo>
                <a:lnTo>
                  <a:pt x="16741286" y="7883669"/>
                </a:lnTo>
                <a:lnTo>
                  <a:pt x="0" y="7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7" b="-47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3793096" y="369600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451</Words>
  <Application>Microsoft Office PowerPoint</Application>
  <PresentationFormat>Custom</PresentationFormat>
  <Paragraphs>47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Nunito Bold Bold</vt:lpstr>
      <vt:lpstr>TT Corals</vt:lpstr>
      <vt:lpstr>DM Sans Bold</vt:lpstr>
      <vt:lpstr>Nunito Heavy</vt:lpstr>
      <vt:lpstr>Archivo Black</vt:lpstr>
      <vt:lpstr>Calibri</vt:lpstr>
      <vt:lpstr>Archivo Black Heavy</vt:lpstr>
      <vt:lpstr>Nunito</vt:lpstr>
      <vt:lpstr>Nunito Sans Bold</vt:lpstr>
      <vt:lpstr>Arial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felıne dıseases:</dc:title>
  <cp:lastModifiedBy>steve ramasamy</cp:lastModifiedBy>
  <cp:revision>1</cp:revision>
  <dcterms:created xsi:type="dcterms:W3CDTF">2006-08-16T00:00:00Z</dcterms:created>
  <dcterms:modified xsi:type="dcterms:W3CDTF">2024-01-08T16:26:04Z</dcterms:modified>
  <dc:identifier>DAF5Bb4BS5Y</dc:identifier>
</cp:coreProperties>
</file>